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7" r:id="rId3"/>
    <p:sldId id="272" r:id="rId4"/>
    <p:sldId id="273" r:id="rId5"/>
    <p:sldId id="268" r:id="rId6"/>
    <p:sldId id="277" r:id="rId7"/>
    <p:sldId id="278" r:id="rId8"/>
    <p:sldId id="269" r:id="rId9"/>
    <p:sldId id="270" r:id="rId10"/>
    <p:sldId id="271" r:id="rId11"/>
    <p:sldId id="274" r:id="rId12"/>
    <p:sldId id="275" r:id="rId13"/>
    <p:sldId id="276" r:id="rId14"/>
    <p:sldId id="279" r:id="rId15"/>
    <p:sldId id="266"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A9B857-197B-4F7B-AF2B-6CA5F0E64C68}" type="datetimeFigureOut">
              <a:rPr lang="en-NZ" smtClean="0"/>
              <a:t>25/06/2014</a:t>
            </a:fld>
            <a:endParaRPr lang="en-NZ"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401B23-BAF7-49D9-87D5-2F0F1F421510}" type="slidenum">
              <a:rPr lang="en-NZ" smtClean="0"/>
              <a:t>‹#›</a:t>
            </a:fld>
            <a:endParaRPr lang="en-NZ" dirty="0"/>
          </a:p>
        </p:txBody>
      </p:sp>
    </p:spTree>
    <p:extLst>
      <p:ext uri="{BB962C8B-B14F-4D97-AF65-F5344CB8AC3E}">
        <p14:creationId xmlns:p14="http://schemas.microsoft.com/office/powerpoint/2010/main" val="253485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4401B23-BAF7-49D9-87D5-2F0F1F421510}" type="slidenum">
              <a:rPr lang="en-NZ" smtClean="0"/>
              <a:t>1</a:t>
            </a:fld>
            <a:endParaRPr lang="en-NZ" dirty="0"/>
          </a:p>
        </p:txBody>
      </p:sp>
    </p:spTree>
    <p:extLst>
      <p:ext uri="{BB962C8B-B14F-4D97-AF65-F5344CB8AC3E}">
        <p14:creationId xmlns:p14="http://schemas.microsoft.com/office/powerpoint/2010/main" val="1646990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10</a:t>
            </a:fld>
            <a:endParaRPr lang="en-NZ"/>
          </a:p>
        </p:txBody>
      </p:sp>
    </p:spTree>
    <p:extLst>
      <p:ext uri="{BB962C8B-B14F-4D97-AF65-F5344CB8AC3E}">
        <p14:creationId xmlns:p14="http://schemas.microsoft.com/office/powerpoint/2010/main" val="2602427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11</a:t>
            </a:fld>
            <a:endParaRPr lang="en-NZ"/>
          </a:p>
        </p:txBody>
      </p:sp>
    </p:spTree>
    <p:extLst>
      <p:ext uri="{BB962C8B-B14F-4D97-AF65-F5344CB8AC3E}">
        <p14:creationId xmlns:p14="http://schemas.microsoft.com/office/powerpoint/2010/main" val="931099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12</a:t>
            </a:fld>
            <a:endParaRPr lang="en-NZ"/>
          </a:p>
        </p:txBody>
      </p:sp>
    </p:spTree>
    <p:extLst>
      <p:ext uri="{BB962C8B-B14F-4D97-AF65-F5344CB8AC3E}">
        <p14:creationId xmlns:p14="http://schemas.microsoft.com/office/powerpoint/2010/main" val="1197612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4401B23-BAF7-49D9-87D5-2F0F1F421510}" type="slidenum">
              <a:rPr lang="en-NZ" smtClean="0"/>
              <a:t>13</a:t>
            </a:fld>
            <a:endParaRPr lang="en-NZ" dirty="0"/>
          </a:p>
        </p:txBody>
      </p:sp>
    </p:spTree>
    <p:extLst>
      <p:ext uri="{BB962C8B-B14F-4D97-AF65-F5344CB8AC3E}">
        <p14:creationId xmlns:p14="http://schemas.microsoft.com/office/powerpoint/2010/main" val="2414253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4401B23-BAF7-49D9-87D5-2F0F1F421510}" type="slidenum">
              <a:rPr lang="en-NZ" smtClean="0"/>
              <a:t>14</a:t>
            </a:fld>
            <a:endParaRPr lang="en-NZ" dirty="0"/>
          </a:p>
        </p:txBody>
      </p:sp>
    </p:spTree>
    <p:extLst>
      <p:ext uri="{BB962C8B-B14F-4D97-AF65-F5344CB8AC3E}">
        <p14:creationId xmlns:p14="http://schemas.microsoft.com/office/powerpoint/2010/main" val="3929496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4401B23-BAF7-49D9-87D5-2F0F1F421510}" type="slidenum">
              <a:rPr lang="en-NZ" smtClean="0"/>
              <a:t>15</a:t>
            </a:fld>
            <a:endParaRPr lang="en-NZ" dirty="0"/>
          </a:p>
        </p:txBody>
      </p:sp>
    </p:spTree>
    <p:extLst>
      <p:ext uri="{BB962C8B-B14F-4D97-AF65-F5344CB8AC3E}">
        <p14:creationId xmlns:p14="http://schemas.microsoft.com/office/powerpoint/2010/main" val="2192861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4401B23-BAF7-49D9-87D5-2F0F1F421510}" type="slidenum">
              <a:rPr lang="en-NZ" smtClean="0"/>
              <a:t>2</a:t>
            </a:fld>
            <a:endParaRPr lang="en-NZ" dirty="0"/>
          </a:p>
        </p:txBody>
      </p:sp>
    </p:spTree>
    <p:extLst>
      <p:ext uri="{BB962C8B-B14F-4D97-AF65-F5344CB8AC3E}">
        <p14:creationId xmlns:p14="http://schemas.microsoft.com/office/powerpoint/2010/main" val="703370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3</a:t>
            </a:fld>
            <a:endParaRPr lang="en-NZ"/>
          </a:p>
        </p:txBody>
      </p:sp>
    </p:spTree>
    <p:extLst>
      <p:ext uri="{BB962C8B-B14F-4D97-AF65-F5344CB8AC3E}">
        <p14:creationId xmlns:p14="http://schemas.microsoft.com/office/powerpoint/2010/main" val="4292644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4</a:t>
            </a:fld>
            <a:endParaRPr lang="en-NZ"/>
          </a:p>
        </p:txBody>
      </p:sp>
    </p:spTree>
    <p:extLst>
      <p:ext uri="{BB962C8B-B14F-4D97-AF65-F5344CB8AC3E}">
        <p14:creationId xmlns:p14="http://schemas.microsoft.com/office/powerpoint/2010/main" val="604431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5</a:t>
            </a:fld>
            <a:endParaRPr lang="en-NZ"/>
          </a:p>
        </p:txBody>
      </p:sp>
    </p:spTree>
    <p:extLst>
      <p:ext uri="{BB962C8B-B14F-4D97-AF65-F5344CB8AC3E}">
        <p14:creationId xmlns:p14="http://schemas.microsoft.com/office/powerpoint/2010/main" val="3147707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6</a:t>
            </a:fld>
            <a:endParaRPr lang="en-NZ"/>
          </a:p>
        </p:txBody>
      </p:sp>
    </p:spTree>
    <p:extLst>
      <p:ext uri="{BB962C8B-B14F-4D97-AF65-F5344CB8AC3E}">
        <p14:creationId xmlns:p14="http://schemas.microsoft.com/office/powerpoint/2010/main" val="240127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7</a:t>
            </a:fld>
            <a:endParaRPr lang="en-NZ"/>
          </a:p>
        </p:txBody>
      </p:sp>
    </p:spTree>
    <p:extLst>
      <p:ext uri="{BB962C8B-B14F-4D97-AF65-F5344CB8AC3E}">
        <p14:creationId xmlns:p14="http://schemas.microsoft.com/office/powerpoint/2010/main" val="2256413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8</a:t>
            </a:fld>
            <a:endParaRPr lang="en-NZ"/>
          </a:p>
        </p:txBody>
      </p:sp>
    </p:spTree>
    <p:extLst>
      <p:ext uri="{BB962C8B-B14F-4D97-AF65-F5344CB8AC3E}">
        <p14:creationId xmlns:p14="http://schemas.microsoft.com/office/powerpoint/2010/main" val="2473953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E4401B23-BAF7-49D9-87D5-2F0F1F421510}" type="slidenum">
              <a:rPr lang="en-NZ" smtClean="0"/>
              <a:t>9</a:t>
            </a:fld>
            <a:endParaRPr lang="en-NZ"/>
          </a:p>
        </p:txBody>
      </p:sp>
    </p:spTree>
    <p:extLst>
      <p:ext uri="{BB962C8B-B14F-4D97-AF65-F5344CB8AC3E}">
        <p14:creationId xmlns:p14="http://schemas.microsoft.com/office/powerpoint/2010/main" val="370823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accent6"/>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6"/>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a:bodyPr>
          <a:lstStyle/>
          <a:p>
            <a:r>
              <a:rPr lang="en-NZ" dirty="0"/>
              <a:t>Practical use of </a:t>
            </a:r>
            <a:r>
              <a:rPr lang="en-NZ" dirty="0" smtClean="0"/>
              <a:t>R </a:t>
            </a:r>
            <a:r>
              <a:rPr lang="en-NZ" dirty="0"/>
              <a:t>by blind </a:t>
            </a:r>
            <a:r>
              <a:rPr lang="en-NZ" dirty="0" smtClean="0"/>
              <a:t>people</a:t>
            </a:r>
            <a:endParaRPr lang="en-NZ" b="1" dirty="0">
              <a:solidFill>
                <a:schemeClr val="accent6"/>
              </a:solidFill>
            </a:endParaRPr>
          </a:p>
        </p:txBody>
      </p:sp>
      <p:sp>
        <p:nvSpPr>
          <p:cNvPr id="3" name="Subtitle 2"/>
          <p:cNvSpPr>
            <a:spLocks noGrp="1"/>
          </p:cNvSpPr>
          <p:nvPr>
            <p:ph type="subTitle" idx="1"/>
          </p:nvPr>
        </p:nvSpPr>
        <p:spPr>
          <a:xfrm>
            <a:off x="1371600" y="2593975"/>
            <a:ext cx="6400800" cy="1752600"/>
          </a:xfrm>
        </p:spPr>
        <p:txBody>
          <a:bodyPr/>
          <a:lstStyle/>
          <a:p>
            <a:r>
              <a:rPr lang="en-NZ" dirty="0" smtClean="0"/>
              <a:t>Jonathan Godfrey</a:t>
            </a:r>
            <a:endParaRPr lang="en-NZ" dirty="0"/>
          </a:p>
        </p:txBody>
      </p:sp>
      <p:pic>
        <p:nvPicPr>
          <p:cNvPr id="4" name="Picture 6" descr="Massey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724400"/>
            <a:ext cx="86106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058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smtClean="0"/>
              <a:t>RStudio</a:t>
            </a:r>
            <a:endParaRPr lang="en-NZ" dirty="0"/>
          </a:p>
        </p:txBody>
      </p:sp>
      <p:sp>
        <p:nvSpPr>
          <p:cNvPr id="3" name="Content Placeholder 2"/>
          <p:cNvSpPr>
            <a:spLocks noGrp="1"/>
          </p:cNvSpPr>
          <p:nvPr>
            <p:ph idx="1"/>
          </p:nvPr>
        </p:nvSpPr>
        <p:spPr/>
        <p:txBody>
          <a:bodyPr>
            <a:normAutofit fontScale="85000" lnSpcReduction="10000"/>
          </a:bodyPr>
          <a:lstStyle/>
          <a:p>
            <a:r>
              <a:rPr lang="en-NZ" dirty="0" smtClean="0"/>
              <a:t>The excellent </a:t>
            </a:r>
            <a:r>
              <a:rPr lang="en-NZ" dirty="0" err="1" smtClean="0"/>
              <a:t>RStudio</a:t>
            </a:r>
            <a:r>
              <a:rPr lang="en-NZ" dirty="0" smtClean="0"/>
              <a:t> </a:t>
            </a:r>
            <a:r>
              <a:rPr lang="en-NZ" dirty="0" smtClean="0"/>
              <a:t>IDE is not currently accessible.</a:t>
            </a:r>
          </a:p>
          <a:p>
            <a:r>
              <a:rPr lang="en-NZ" dirty="0" smtClean="0"/>
              <a:t>I think the work practices I employ are about as efficient as I could expect to be using </a:t>
            </a:r>
            <a:r>
              <a:rPr lang="en-NZ" dirty="0" err="1" smtClean="0"/>
              <a:t>RStudio</a:t>
            </a:r>
            <a:r>
              <a:rPr lang="en-NZ" dirty="0" smtClean="0"/>
              <a:t>.</a:t>
            </a:r>
          </a:p>
          <a:p>
            <a:endParaRPr lang="en-NZ" dirty="0"/>
          </a:p>
          <a:p>
            <a:r>
              <a:rPr lang="en-NZ" dirty="0" smtClean="0"/>
              <a:t>I do know of blind users that want </a:t>
            </a:r>
            <a:r>
              <a:rPr lang="en-NZ" dirty="0" smtClean="0"/>
              <a:t>to work within an IDE.  They </a:t>
            </a:r>
            <a:r>
              <a:rPr lang="en-NZ" dirty="0" smtClean="0"/>
              <a:t>want bracket matching and tab completion in particular.</a:t>
            </a:r>
          </a:p>
          <a:p>
            <a:r>
              <a:rPr lang="en-NZ" dirty="0" smtClean="0"/>
              <a:t>Given these features do exist in some other accessible IDEs, I expect the solution to a useful IDE for R will be through extension of the other IDEs</a:t>
            </a:r>
            <a:r>
              <a:rPr lang="en-NZ" dirty="0" smtClean="0"/>
              <a:t>. </a:t>
            </a:r>
            <a:endParaRPr lang="en-NZ" dirty="0"/>
          </a:p>
        </p:txBody>
      </p:sp>
    </p:spTree>
    <p:extLst>
      <p:ext uri="{BB962C8B-B14F-4D97-AF65-F5344CB8AC3E}">
        <p14:creationId xmlns:p14="http://schemas.microsoft.com/office/powerpoint/2010/main" val="2348030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Graphs and getting access</a:t>
            </a:r>
            <a:endParaRPr lang="en-NZ" dirty="0"/>
          </a:p>
        </p:txBody>
      </p:sp>
      <p:sp>
        <p:nvSpPr>
          <p:cNvPr id="3" name="Content Placeholder 2"/>
          <p:cNvSpPr>
            <a:spLocks noGrp="1"/>
          </p:cNvSpPr>
          <p:nvPr>
            <p:ph idx="1"/>
          </p:nvPr>
        </p:nvSpPr>
        <p:spPr/>
        <p:txBody>
          <a:bodyPr>
            <a:normAutofit fontScale="77500" lnSpcReduction="20000"/>
          </a:bodyPr>
          <a:lstStyle/>
          <a:p>
            <a:r>
              <a:rPr lang="en-NZ" dirty="0" smtClean="0"/>
              <a:t>R offers a variety of file types that are useful for saving graphs.</a:t>
            </a:r>
          </a:p>
          <a:p>
            <a:r>
              <a:rPr lang="en-NZ" dirty="0" smtClean="0"/>
              <a:t>The most powerful from a blind person’s perspective is the scalable vector graphic (SVG) format as it can store added detail.</a:t>
            </a:r>
          </a:p>
          <a:p>
            <a:r>
              <a:rPr lang="en-NZ" dirty="0" smtClean="0"/>
              <a:t>The detail we might want is much simpler than that offered by the </a:t>
            </a:r>
            <a:r>
              <a:rPr lang="en-NZ" dirty="0" err="1" smtClean="0"/>
              <a:t>SVGAnnotation</a:t>
            </a:r>
            <a:r>
              <a:rPr lang="en-NZ" dirty="0" smtClean="0"/>
              <a:t> (Nolan &amp; Temple Lang, 2012, </a:t>
            </a:r>
            <a:r>
              <a:rPr lang="en-NZ" dirty="0" err="1" smtClean="0"/>
              <a:t>JStatSoft</a:t>
            </a:r>
            <a:r>
              <a:rPr lang="en-NZ" dirty="0" smtClean="0"/>
              <a:t> v46i1) and gridSVG (Murrell &amp; Potter, 2014, </a:t>
            </a:r>
            <a:r>
              <a:rPr lang="en-NZ" dirty="0" err="1" smtClean="0"/>
              <a:t>RJournal</a:t>
            </a:r>
            <a:r>
              <a:rPr lang="en-NZ" dirty="0" smtClean="0"/>
              <a:t>) </a:t>
            </a:r>
            <a:r>
              <a:rPr lang="en-NZ" dirty="0" smtClean="0"/>
              <a:t>packages.</a:t>
            </a:r>
          </a:p>
          <a:p>
            <a:r>
              <a:rPr lang="en-NZ" dirty="0" smtClean="0"/>
              <a:t>Saving as SVG is achievable but could be more easily done if this file type was one of those used in </a:t>
            </a:r>
            <a:r>
              <a:rPr lang="en-NZ" dirty="0" err="1" smtClean="0"/>
              <a:t>savePlot</a:t>
            </a:r>
            <a:r>
              <a:rPr lang="en-NZ" dirty="0" smtClean="0"/>
              <a:t>() or in the pull-down menus of the graph window.</a:t>
            </a:r>
            <a:endParaRPr lang="en-NZ" dirty="0"/>
          </a:p>
        </p:txBody>
      </p:sp>
    </p:spTree>
    <p:extLst>
      <p:ext uri="{BB962C8B-B14F-4D97-AF65-F5344CB8AC3E}">
        <p14:creationId xmlns:p14="http://schemas.microsoft.com/office/powerpoint/2010/main" val="2119714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What can a blind person do with an SVG?</a:t>
            </a:r>
            <a:endParaRPr lang="en-NZ" dirty="0"/>
          </a:p>
        </p:txBody>
      </p:sp>
      <p:sp>
        <p:nvSpPr>
          <p:cNvPr id="3" name="Content Placeholder 2"/>
          <p:cNvSpPr>
            <a:spLocks noGrp="1"/>
          </p:cNvSpPr>
          <p:nvPr>
            <p:ph idx="1"/>
          </p:nvPr>
        </p:nvSpPr>
        <p:spPr/>
        <p:txBody>
          <a:bodyPr/>
          <a:lstStyle/>
          <a:p>
            <a:r>
              <a:rPr lang="en-NZ" dirty="0" smtClean="0"/>
              <a:t>If an SVG version of any graphic is annotated with the right detail, we can gain tactile/audible feedback about the visual image</a:t>
            </a:r>
            <a:r>
              <a:rPr lang="en-NZ" dirty="0" smtClean="0"/>
              <a:t>.</a:t>
            </a:r>
            <a:endParaRPr lang="en-NZ" dirty="0"/>
          </a:p>
        </p:txBody>
      </p:sp>
      <p:pic>
        <p:nvPicPr>
          <p:cNvPr id="4" name="Picture 3" descr="ViewPlus flow char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337" y="4343400"/>
            <a:ext cx="7553325" cy="1714500"/>
          </a:xfrm>
          <a:prstGeom prst="rect">
            <a:avLst/>
          </a:prstGeom>
        </p:spPr>
      </p:pic>
    </p:spTree>
    <p:extLst>
      <p:ext uri="{BB962C8B-B14F-4D97-AF65-F5344CB8AC3E}">
        <p14:creationId xmlns:p14="http://schemas.microsoft.com/office/powerpoint/2010/main" val="528727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 plan for R and SVGs</a:t>
            </a:r>
            <a:endParaRPr lang="en-NZ" dirty="0"/>
          </a:p>
        </p:txBody>
      </p:sp>
      <p:sp>
        <p:nvSpPr>
          <p:cNvPr id="3" name="Content Placeholder 2"/>
          <p:cNvSpPr>
            <a:spLocks noGrp="1"/>
          </p:cNvSpPr>
          <p:nvPr>
            <p:ph idx="1"/>
          </p:nvPr>
        </p:nvSpPr>
        <p:spPr>
          <a:xfrm>
            <a:off x="457200" y="1600200"/>
            <a:ext cx="5715000" cy="4525963"/>
          </a:xfrm>
        </p:spPr>
        <p:txBody>
          <a:bodyPr>
            <a:normAutofit fontScale="85000" lnSpcReduction="10000"/>
          </a:bodyPr>
          <a:lstStyle/>
          <a:p>
            <a:r>
              <a:rPr lang="en-NZ" dirty="0" smtClean="0"/>
              <a:t>Once I take possession of an embosser (USD2000) and a touchpad (USD600) I will work out how best to use SVGAnnotation and gridSVG packages to create useful SVGs without human intervention.</a:t>
            </a:r>
          </a:p>
          <a:p>
            <a:endParaRPr lang="en-NZ" dirty="0" smtClean="0"/>
          </a:p>
          <a:p>
            <a:r>
              <a:rPr lang="en-NZ" dirty="0" smtClean="0"/>
              <a:t>The IVEO touchpad has been available for a number of years, but the cost of braille embossers has been prohibitive until very recently.</a:t>
            </a:r>
            <a:endParaRPr lang="en-NZ"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7727" y="1600200"/>
            <a:ext cx="2282190" cy="2237441"/>
          </a:xfrm>
          <a:prstGeom prst="rect">
            <a:avLst/>
          </a:prstGeom>
        </p:spPr>
      </p:pic>
      <p:sp>
        <p:nvSpPr>
          <p:cNvPr id="5" name="TextBox 4"/>
          <p:cNvSpPr txBox="1"/>
          <p:nvPr/>
        </p:nvSpPr>
        <p:spPr>
          <a:xfrm>
            <a:off x="6407727" y="3856672"/>
            <a:ext cx="2282190" cy="1477328"/>
          </a:xfrm>
          <a:prstGeom prst="rect">
            <a:avLst/>
          </a:prstGeom>
          <a:noFill/>
        </p:spPr>
        <p:txBody>
          <a:bodyPr wrap="square" rtlCol="0">
            <a:spAutoFit/>
          </a:bodyPr>
          <a:lstStyle/>
          <a:p>
            <a:r>
              <a:rPr lang="en-NZ" dirty="0" smtClean="0"/>
              <a:t>Weight: 7.95kg</a:t>
            </a:r>
          </a:p>
          <a:p>
            <a:r>
              <a:rPr lang="en-NZ" dirty="0" smtClean="0"/>
              <a:t>Height: 14.5cm</a:t>
            </a:r>
          </a:p>
          <a:p>
            <a:r>
              <a:rPr lang="en-NZ" dirty="0" smtClean="0"/>
              <a:t>Width: 43.2cm</a:t>
            </a:r>
          </a:p>
          <a:p>
            <a:r>
              <a:rPr lang="en-NZ" u="sng" dirty="0" smtClean="0"/>
              <a:t>www.viewplus.com</a:t>
            </a:r>
          </a:p>
          <a:p>
            <a:r>
              <a:rPr lang="en-NZ" dirty="0" smtClean="0"/>
              <a:t>RRP: USD2000</a:t>
            </a:r>
            <a:endParaRPr lang="en-NZ" dirty="0"/>
          </a:p>
        </p:txBody>
      </p:sp>
    </p:spTree>
    <p:extLst>
      <p:ext uri="{BB962C8B-B14F-4D97-AF65-F5344CB8AC3E}">
        <p14:creationId xmlns:p14="http://schemas.microsoft.com/office/powerpoint/2010/main" val="940991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An alternative to the touchpad</a:t>
            </a:r>
            <a:endParaRPr lang="en-NZ" dirty="0"/>
          </a:p>
        </p:txBody>
      </p:sp>
      <p:sp>
        <p:nvSpPr>
          <p:cNvPr id="3" name="Content Placeholder 2"/>
          <p:cNvSpPr>
            <a:spLocks noGrp="1"/>
          </p:cNvSpPr>
          <p:nvPr>
            <p:ph idx="1"/>
          </p:nvPr>
        </p:nvSpPr>
        <p:spPr/>
        <p:txBody>
          <a:bodyPr/>
          <a:lstStyle/>
          <a:p>
            <a:r>
              <a:rPr lang="en-NZ" dirty="0" smtClean="0"/>
              <a:t>ViewPlus Technologies Inc. is developing a digital pen solution that I will be testing next week.</a:t>
            </a:r>
          </a:p>
          <a:p>
            <a:endParaRPr lang="en-NZ" dirty="0"/>
          </a:p>
          <a:p>
            <a:r>
              <a:rPr lang="en-NZ" dirty="0" smtClean="0"/>
              <a:t>This product is currently known as the Tiger Digital Pen.</a:t>
            </a:r>
            <a:endParaRPr lang="en-NZ" dirty="0"/>
          </a:p>
        </p:txBody>
      </p:sp>
      <p:pic>
        <p:nvPicPr>
          <p:cNvPr id="4" name="Picture 3" descr="ViewPlus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462587"/>
            <a:ext cx="2667000" cy="714375"/>
          </a:xfrm>
          <a:prstGeom prst="rect">
            <a:avLst/>
          </a:prstGeom>
        </p:spPr>
      </p:pic>
    </p:spTree>
    <p:extLst>
      <p:ext uri="{BB962C8B-B14F-4D97-AF65-F5344CB8AC3E}">
        <p14:creationId xmlns:p14="http://schemas.microsoft.com/office/powerpoint/2010/main" val="164891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Contact information</a:t>
            </a:r>
            <a:endParaRPr lang="en-NZ" dirty="0"/>
          </a:p>
        </p:txBody>
      </p:sp>
      <p:sp>
        <p:nvSpPr>
          <p:cNvPr id="3" name="Content Placeholder 2"/>
          <p:cNvSpPr>
            <a:spLocks noGrp="1"/>
          </p:cNvSpPr>
          <p:nvPr>
            <p:ph idx="1"/>
          </p:nvPr>
        </p:nvSpPr>
        <p:spPr/>
        <p:txBody>
          <a:bodyPr/>
          <a:lstStyle/>
          <a:p>
            <a:pPr marL="0" indent="0">
              <a:buNone/>
            </a:pPr>
            <a:r>
              <a:rPr lang="en-NZ" dirty="0" smtClean="0"/>
              <a:t>a.j.godfrey@massey.ac.nz</a:t>
            </a:r>
            <a:endParaRPr lang="en-NZ" dirty="0"/>
          </a:p>
        </p:txBody>
      </p:sp>
      <p:pic>
        <p:nvPicPr>
          <p:cNvPr id="4" name="Picture 4" descr="NZMap"/>
          <p:cNvPicPr>
            <a:picLocks noChangeAspect="1" noChangeArrowheads="1"/>
          </p:cNvPicPr>
          <p:nvPr/>
        </p:nvPicPr>
        <p:blipFill rotWithShape="1">
          <a:blip r:embed="rId3">
            <a:extLst>
              <a:ext uri="{28A0092B-C50C-407E-A947-70E740481C1C}">
                <a14:useLocalDpi xmlns:a14="http://schemas.microsoft.com/office/drawing/2010/main" val="0"/>
              </a:ext>
            </a:extLst>
          </a:blip>
          <a:srcRect l="22172" t="9880" r="21863" b="10800"/>
          <a:stretch/>
        </p:blipFill>
        <p:spPr bwMode="auto">
          <a:xfrm>
            <a:off x="1008668" y="2667786"/>
            <a:ext cx="2507529" cy="35539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LowerNorth"/>
          <p:cNvPicPr>
            <a:picLocks noChangeAspect="1" noChangeArrowheads="1"/>
          </p:cNvPicPr>
          <p:nvPr/>
        </p:nvPicPr>
        <p:blipFill rotWithShape="1">
          <a:blip r:embed="rId4">
            <a:extLst>
              <a:ext uri="{28A0092B-C50C-407E-A947-70E740481C1C}">
                <a14:useLocalDpi xmlns:a14="http://schemas.microsoft.com/office/drawing/2010/main" val="0"/>
              </a:ext>
            </a:extLst>
          </a:blip>
          <a:srcRect l="4728" t="23768" r="4804" b="23424"/>
          <a:stretch/>
        </p:blipFill>
        <p:spPr bwMode="auto">
          <a:xfrm>
            <a:off x="3733800" y="3306452"/>
            <a:ext cx="4053527" cy="2366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667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 is the best</a:t>
            </a:r>
            <a:endParaRPr lang="en-NZ" dirty="0"/>
          </a:p>
        </p:txBody>
      </p:sp>
      <p:sp>
        <p:nvSpPr>
          <p:cNvPr id="3" name="Content Placeholder 2"/>
          <p:cNvSpPr>
            <a:spLocks noGrp="1"/>
          </p:cNvSpPr>
          <p:nvPr>
            <p:ph idx="1"/>
          </p:nvPr>
        </p:nvSpPr>
        <p:spPr/>
        <p:txBody>
          <a:bodyPr>
            <a:normAutofit fontScale="77500" lnSpcReduction="20000"/>
          </a:bodyPr>
          <a:lstStyle/>
          <a:p>
            <a:r>
              <a:rPr lang="en-NZ" dirty="0" smtClean="0"/>
              <a:t>I’ve said it before (R Journal 2013).</a:t>
            </a:r>
          </a:p>
          <a:p>
            <a:endParaRPr lang="en-NZ" dirty="0"/>
          </a:p>
          <a:p>
            <a:r>
              <a:rPr lang="en-NZ" dirty="0" smtClean="0"/>
              <a:t>Why?</a:t>
            </a:r>
          </a:p>
          <a:p>
            <a:r>
              <a:rPr lang="en-NZ" dirty="0" smtClean="0"/>
              <a:t>All the reasons why R is the best for the sighted world, and:</a:t>
            </a:r>
          </a:p>
          <a:p>
            <a:r>
              <a:rPr lang="en-NZ" dirty="0" smtClean="0"/>
              <a:t>It works with screen readers (synthesised speech output from the computer)</a:t>
            </a:r>
          </a:p>
          <a:p>
            <a:r>
              <a:rPr lang="en-NZ" dirty="0" smtClean="0"/>
              <a:t>Help documentation is in accessible HTML pages.</a:t>
            </a:r>
          </a:p>
          <a:p>
            <a:r>
              <a:rPr lang="en-NZ" dirty="0" smtClean="0"/>
              <a:t>Lots of options for methods of working – some of which are better than others.</a:t>
            </a:r>
          </a:p>
          <a:p>
            <a:endParaRPr lang="en-NZ" dirty="0"/>
          </a:p>
          <a:p>
            <a:r>
              <a:rPr lang="en-NZ" dirty="0" smtClean="0"/>
              <a:t>I promote R as the go-to statistical software when the other options fail blind users.</a:t>
            </a:r>
            <a:endParaRPr lang="en-NZ" dirty="0"/>
          </a:p>
        </p:txBody>
      </p:sp>
    </p:spTree>
    <p:extLst>
      <p:ext uri="{BB962C8B-B14F-4D97-AF65-F5344CB8AC3E}">
        <p14:creationId xmlns:p14="http://schemas.microsoft.com/office/powerpoint/2010/main" val="2207322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NZ" dirty="0" smtClean="0"/>
              <a:t>Other options</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SAS is accessible, but it’s hard work to get it set up properly.</a:t>
            </a:r>
          </a:p>
          <a:p>
            <a:r>
              <a:rPr lang="en-NZ" dirty="0" smtClean="0"/>
              <a:t>Stata is accessible but not a practical option for a back up plan.</a:t>
            </a:r>
          </a:p>
          <a:p>
            <a:r>
              <a:rPr lang="en-NZ" dirty="0" smtClean="0"/>
              <a:t>SPSS is perhaps the most widely used by blind students, often with much difficulty and seldom totally independently.</a:t>
            </a:r>
          </a:p>
          <a:p>
            <a:r>
              <a:rPr lang="en-NZ" dirty="0" smtClean="0"/>
              <a:t>Minitab is a poor option for the novice blind user.</a:t>
            </a:r>
          </a:p>
          <a:p>
            <a:r>
              <a:rPr lang="en-NZ" dirty="0" err="1" smtClean="0"/>
              <a:t>GenStat</a:t>
            </a:r>
            <a:r>
              <a:rPr lang="en-NZ" dirty="0" smtClean="0"/>
              <a:t>, </a:t>
            </a:r>
            <a:r>
              <a:rPr lang="en-NZ" dirty="0" err="1" smtClean="0"/>
              <a:t>Statistica</a:t>
            </a:r>
            <a:r>
              <a:rPr lang="en-NZ" dirty="0" smtClean="0"/>
              <a:t> JMP, and probably many others are utterly in accessible.</a:t>
            </a:r>
            <a:endParaRPr lang="en-NZ" dirty="0"/>
          </a:p>
        </p:txBody>
      </p:sp>
    </p:spTree>
    <p:extLst>
      <p:ext uri="{BB962C8B-B14F-4D97-AF65-F5344CB8AC3E}">
        <p14:creationId xmlns:p14="http://schemas.microsoft.com/office/powerpoint/2010/main" val="1281318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 keeps on </a:t>
            </a:r>
            <a:r>
              <a:rPr lang="en-NZ" dirty="0" smtClean="0"/>
              <a:t>giving</a:t>
            </a:r>
            <a:endParaRPr lang="en-NZ" dirty="0"/>
          </a:p>
        </p:txBody>
      </p:sp>
      <p:sp>
        <p:nvSpPr>
          <p:cNvPr id="3" name="Content Placeholder 2"/>
          <p:cNvSpPr>
            <a:spLocks noGrp="1"/>
          </p:cNvSpPr>
          <p:nvPr>
            <p:ph idx="1"/>
          </p:nvPr>
        </p:nvSpPr>
        <p:spPr/>
        <p:txBody>
          <a:bodyPr>
            <a:normAutofit fontScale="70000" lnSpcReduction="20000"/>
          </a:bodyPr>
          <a:lstStyle/>
          <a:p>
            <a:r>
              <a:rPr lang="en-NZ" dirty="0" smtClean="0"/>
              <a:t>In the last six months, I learnt how to get R installed without using the full installation process</a:t>
            </a:r>
            <a:br>
              <a:rPr lang="en-NZ" dirty="0" smtClean="0"/>
            </a:br>
            <a:r>
              <a:rPr lang="en-NZ" dirty="0" smtClean="0"/>
              <a:t>		R-3.1.0-win.exe /silent</a:t>
            </a:r>
          </a:p>
          <a:p>
            <a:endParaRPr lang="en-NZ" dirty="0" smtClean="0"/>
          </a:p>
          <a:p>
            <a:r>
              <a:rPr lang="en-NZ" dirty="0" smtClean="0"/>
              <a:t>The playing around done by Robert </a:t>
            </a:r>
            <a:r>
              <a:rPr lang="en-NZ" dirty="0" err="1" smtClean="0"/>
              <a:t>Erhardt</a:t>
            </a:r>
            <a:r>
              <a:rPr lang="en-NZ" dirty="0" smtClean="0"/>
              <a:t> prior to teaching a blind student led to the serendipitous discovery of a solution to a problem that had haunted my use of R for over two years. (R Journal 2014)</a:t>
            </a:r>
          </a:p>
          <a:p>
            <a:r>
              <a:rPr lang="en-NZ" dirty="0" smtClean="0"/>
              <a:t>He discovered that the locking up of the R terminal window could be resolved by a single tap of the ALT key to get normal service to resume. (I’ll demonstrate this if time permits)</a:t>
            </a:r>
          </a:p>
          <a:p>
            <a:r>
              <a:rPr lang="en-NZ" dirty="0" smtClean="0"/>
              <a:t>I tested his solution using a number of screen readers and versions of Windows.</a:t>
            </a:r>
          </a:p>
          <a:p>
            <a:endParaRPr lang="en-NZ" dirty="0"/>
          </a:p>
        </p:txBody>
      </p:sp>
    </p:spTree>
    <p:extLst>
      <p:ext uri="{BB962C8B-B14F-4D97-AF65-F5344CB8AC3E}">
        <p14:creationId xmlns:p14="http://schemas.microsoft.com/office/powerpoint/2010/main" val="3562681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 keep giving</a:t>
            </a:r>
            <a:endParaRPr lang="en-NZ" dirty="0"/>
          </a:p>
        </p:txBody>
      </p:sp>
      <p:sp>
        <p:nvSpPr>
          <p:cNvPr id="3" name="Content Placeholder 2"/>
          <p:cNvSpPr>
            <a:spLocks noGrp="1"/>
          </p:cNvSpPr>
          <p:nvPr>
            <p:ph idx="1"/>
          </p:nvPr>
        </p:nvSpPr>
        <p:spPr>
          <a:xfrm>
            <a:off x="457200" y="1600201"/>
            <a:ext cx="8229600" cy="3505199"/>
          </a:xfrm>
        </p:spPr>
        <p:txBody>
          <a:bodyPr>
            <a:normAutofit fontScale="77500" lnSpcReduction="20000"/>
          </a:bodyPr>
          <a:lstStyle/>
          <a:p>
            <a:r>
              <a:rPr lang="en-NZ" dirty="0" smtClean="0"/>
              <a:t>I’ve now been invited to a total of five ICCHP Summer University events held in Europe.</a:t>
            </a:r>
          </a:p>
          <a:p>
            <a:r>
              <a:rPr lang="en-NZ" dirty="0" smtClean="0"/>
              <a:t>I’ve missed the two Austrian events 2010 and 2012.</a:t>
            </a:r>
          </a:p>
          <a:p>
            <a:r>
              <a:rPr lang="en-NZ" dirty="0" smtClean="0"/>
              <a:t>These events aim to assist blind students intending to study mathematical subjects when they attend university.</a:t>
            </a:r>
          </a:p>
          <a:p>
            <a:r>
              <a:rPr lang="en-NZ" dirty="0" smtClean="0"/>
              <a:t>I show them R. I also observe them using R in different ways.</a:t>
            </a:r>
          </a:p>
          <a:p>
            <a:r>
              <a:rPr lang="en-NZ" dirty="0"/>
              <a:t>The helpful hints for blind users is kept track of via my webpages at:</a:t>
            </a:r>
            <a:br>
              <a:rPr lang="en-NZ" dirty="0"/>
            </a:br>
            <a:r>
              <a:rPr lang="en-NZ" dirty="0"/>
              <a:t>	</a:t>
            </a:r>
            <a:r>
              <a:rPr lang="en-NZ" u="sng" dirty="0"/>
              <a:t>http://</a:t>
            </a:r>
            <a:r>
              <a:rPr lang="en-NZ" u="sng" dirty="0" smtClean="0"/>
              <a:t>R-resources.massey.ac.nz</a:t>
            </a:r>
            <a:endParaRPr lang="en-NZ"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700" y="5105400"/>
            <a:ext cx="1485900" cy="99555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1400" y="5105398"/>
            <a:ext cx="1659255" cy="995553"/>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7400" y="5121564"/>
            <a:ext cx="1485900" cy="995553"/>
          </a:xfrm>
          <a:prstGeom prst="rect">
            <a:avLst/>
          </a:prstGeom>
        </p:spPr>
      </p:pic>
      <p:sp>
        <p:nvSpPr>
          <p:cNvPr id="7" name="TextBox 6"/>
          <p:cNvSpPr txBox="1"/>
          <p:nvPr/>
        </p:nvSpPr>
        <p:spPr>
          <a:xfrm>
            <a:off x="1371600" y="6243782"/>
            <a:ext cx="6781800" cy="369332"/>
          </a:xfrm>
          <a:prstGeom prst="rect">
            <a:avLst/>
          </a:prstGeom>
          <a:noFill/>
        </p:spPr>
        <p:txBody>
          <a:bodyPr wrap="square" rtlCol="0">
            <a:spAutoFit/>
          </a:bodyPr>
          <a:lstStyle/>
          <a:p>
            <a:r>
              <a:rPr lang="en-NZ" dirty="0" smtClean="0"/>
              <a:t>July/Aug 2011	          September 2013	July 2014</a:t>
            </a:r>
            <a:endParaRPr lang="en-NZ" dirty="0"/>
          </a:p>
        </p:txBody>
      </p:sp>
    </p:spTree>
    <p:extLst>
      <p:ext uri="{BB962C8B-B14F-4D97-AF65-F5344CB8AC3E}">
        <p14:creationId xmlns:p14="http://schemas.microsoft.com/office/powerpoint/2010/main" val="2639494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BrailleR package</a:t>
            </a:r>
            <a:endParaRPr lang="en-NZ"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NZ" dirty="0" smtClean="0"/>
              <a:t>I started the BrailleR package as a vehicle to share the best ways of working as a blind user.</a:t>
            </a:r>
          </a:p>
          <a:p>
            <a:pPr lvl="1"/>
            <a:r>
              <a:rPr lang="en-NZ" dirty="0" smtClean="0"/>
              <a:t>It hopes to present text output in a different structure to make it clearer;</a:t>
            </a:r>
          </a:p>
          <a:p>
            <a:pPr lvl="1"/>
            <a:r>
              <a:rPr lang="en-NZ" dirty="0" smtClean="0"/>
              <a:t>Redirecting the console window output to a text file (built on functions from the </a:t>
            </a:r>
            <a:r>
              <a:rPr lang="en-NZ" dirty="0" err="1" smtClean="0"/>
              <a:t>TeachingDemos</a:t>
            </a:r>
            <a:r>
              <a:rPr lang="en-NZ" dirty="0" smtClean="0"/>
              <a:t> package);</a:t>
            </a:r>
          </a:p>
          <a:p>
            <a:pPr lvl="1"/>
            <a:r>
              <a:rPr lang="en-NZ" dirty="0" smtClean="0"/>
              <a:t>Text descriptions of graphical tools such as histograms or scatter plots;</a:t>
            </a:r>
          </a:p>
          <a:p>
            <a:pPr lvl="1"/>
            <a:r>
              <a:rPr lang="en-NZ" dirty="0" smtClean="0"/>
              <a:t>Shortcuts that get common jobs done faster; and,</a:t>
            </a:r>
            <a:endParaRPr lang="en-NZ" dirty="0"/>
          </a:p>
          <a:p>
            <a:pPr lvl="1"/>
            <a:r>
              <a:rPr lang="en-NZ" dirty="0" smtClean="0"/>
              <a:t>Multiple language support (help needed here.)</a:t>
            </a:r>
            <a:endParaRPr lang="en-NZ" dirty="0"/>
          </a:p>
        </p:txBody>
      </p:sp>
    </p:spTree>
    <p:extLst>
      <p:ext uri="{BB962C8B-B14F-4D97-AF65-F5344CB8AC3E}">
        <p14:creationId xmlns:p14="http://schemas.microsoft.com/office/powerpoint/2010/main" val="639373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BrailleR needs</a:t>
            </a:r>
            <a:endParaRPr lang="en-NZ" dirty="0"/>
          </a:p>
        </p:txBody>
      </p:sp>
      <p:sp>
        <p:nvSpPr>
          <p:cNvPr id="3" name="Content Placeholder 2"/>
          <p:cNvSpPr>
            <a:spLocks noGrp="1"/>
          </p:cNvSpPr>
          <p:nvPr>
            <p:ph idx="1"/>
          </p:nvPr>
        </p:nvSpPr>
        <p:spPr/>
        <p:txBody>
          <a:bodyPr>
            <a:normAutofit fontScale="85000" lnSpcReduction="20000"/>
          </a:bodyPr>
          <a:lstStyle/>
          <a:p>
            <a:r>
              <a:rPr lang="en-NZ" dirty="0" smtClean="0"/>
              <a:t>Future development of the BrailleR package is somewhat limited by several factors.</a:t>
            </a:r>
          </a:p>
          <a:p>
            <a:endParaRPr lang="en-NZ" dirty="0"/>
          </a:p>
          <a:p>
            <a:r>
              <a:rPr lang="en-NZ" dirty="0" smtClean="0"/>
              <a:t>I’d really like to see all graph objects given a  class attribute. This would make writing support functions considerably easier.</a:t>
            </a:r>
          </a:p>
          <a:p>
            <a:r>
              <a:rPr lang="en-NZ" dirty="0" smtClean="0"/>
              <a:t>I’d like to see more package vignettes processed into HTML instead of the inaccessible PDF used now. </a:t>
            </a:r>
          </a:p>
          <a:p>
            <a:r>
              <a:rPr lang="en-NZ" dirty="0" smtClean="0"/>
              <a:t>Might this be possible using the </a:t>
            </a:r>
            <a:r>
              <a:rPr lang="en-NZ" dirty="0" err="1" smtClean="0"/>
              <a:t>knitr</a:t>
            </a:r>
            <a:r>
              <a:rPr lang="en-NZ" dirty="0" smtClean="0"/>
              <a:t> package?</a:t>
            </a:r>
          </a:p>
          <a:p>
            <a:r>
              <a:rPr lang="en-NZ" dirty="0" smtClean="0"/>
              <a:t>If it won’t happen in base R, then maybe I can get it to happen on the fly using </a:t>
            </a:r>
            <a:r>
              <a:rPr lang="en-NZ" dirty="0"/>
              <a:t>functions included in </a:t>
            </a:r>
            <a:r>
              <a:rPr lang="en-NZ" dirty="0" smtClean="0"/>
              <a:t>BrailleR.</a:t>
            </a:r>
            <a:endParaRPr lang="en-NZ" dirty="0"/>
          </a:p>
        </p:txBody>
      </p:sp>
    </p:spTree>
    <p:extLst>
      <p:ext uri="{BB962C8B-B14F-4D97-AF65-F5344CB8AC3E}">
        <p14:creationId xmlns:p14="http://schemas.microsoft.com/office/powerpoint/2010/main" val="579973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Front ends for R</a:t>
            </a:r>
            <a:endParaRPr lang="en-NZ" dirty="0"/>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r>
              <a:rPr lang="en-NZ" dirty="0" smtClean="0"/>
              <a:t>Some testing of front ends has been undertaken.</a:t>
            </a:r>
          </a:p>
          <a:p>
            <a:r>
              <a:rPr lang="en-NZ" dirty="0" smtClean="0"/>
              <a:t>While I might recommend them to sighted students, I cannot do so for blind users.</a:t>
            </a:r>
          </a:p>
          <a:p>
            <a:r>
              <a:rPr lang="en-NZ" dirty="0" smtClean="0"/>
              <a:t>R commander gets more attention in my user neighbourhood than any other front end especially as it generates code that can be reused in scripts. Screen readers fail with the menus and dialogue boxes. The only solution is to write scripts for the screen readers</a:t>
            </a:r>
          </a:p>
          <a:p>
            <a:r>
              <a:rPr lang="en-NZ" dirty="0" smtClean="0"/>
              <a:t>To handle every menu item. This is not practical and would leave a blind user dependent on the script writers keeping up with developments in the </a:t>
            </a:r>
            <a:r>
              <a:rPr lang="en-NZ" dirty="0" err="1" smtClean="0"/>
              <a:t>Rcmdr</a:t>
            </a:r>
            <a:r>
              <a:rPr lang="en-NZ" dirty="0" smtClean="0"/>
              <a:t> package.</a:t>
            </a:r>
          </a:p>
          <a:p>
            <a:r>
              <a:rPr lang="en-NZ" dirty="0" smtClean="0"/>
              <a:t>A similar problem exists for the </a:t>
            </a:r>
            <a:r>
              <a:rPr lang="en-NZ" dirty="0" err="1" smtClean="0"/>
              <a:t>Deducer</a:t>
            </a:r>
            <a:r>
              <a:rPr lang="en-NZ" dirty="0" smtClean="0"/>
              <a:t> package. The menu items are however read properly (in the same way as any R GUI menu) but the dialogue boxes do not all read perfectly.</a:t>
            </a:r>
          </a:p>
          <a:p>
            <a:r>
              <a:rPr lang="en-NZ" dirty="0" smtClean="0"/>
              <a:t>The chief problem is that the actual routine called by the menu items does not work with screen readers.</a:t>
            </a:r>
            <a:endParaRPr lang="en-NZ" dirty="0"/>
          </a:p>
        </p:txBody>
      </p:sp>
    </p:spTree>
    <p:extLst>
      <p:ext uri="{BB962C8B-B14F-4D97-AF65-F5344CB8AC3E}">
        <p14:creationId xmlns:p14="http://schemas.microsoft.com/office/powerpoint/2010/main" val="1342109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Solution to Front End Problem	</a:t>
            </a:r>
            <a:endParaRPr lang="en-NZ" dirty="0"/>
          </a:p>
        </p:txBody>
      </p:sp>
      <p:sp>
        <p:nvSpPr>
          <p:cNvPr id="3" name="Content Placeholder 2"/>
          <p:cNvSpPr>
            <a:spLocks noGrp="1"/>
          </p:cNvSpPr>
          <p:nvPr>
            <p:ph idx="1"/>
          </p:nvPr>
        </p:nvSpPr>
        <p:spPr/>
        <p:txBody>
          <a:bodyPr>
            <a:normAutofit fontScale="77500" lnSpcReduction="20000"/>
          </a:bodyPr>
          <a:lstStyle/>
          <a:p>
            <a:r>
              <a:rPr lang="en-NZ" dirty="0"/>
              <a:t>There probably won’t be one until </a:t>
            </a:r>
            <a:r>
              <a:rPr lang="en-NZ" dirty="0" smtClean="0"/>
              <a:t>someone </a:t>
            </a:r>
            <a:r>
              <a:rPr lang="en-NZ" dirty="0"/>
              <a:t>tries to develop a GUI that relies completely on calling standard R functions, or </a:t>
            </a:r>
            <a:r>
              <a:rPr lang="en-NZ" dirty="0" smtClean="0"/>
              <a:t>functions </a:t>
            </a:r>
            <a:r>
              <a:rPr lang="en-NZ" dirty="0"/>
              <a:t>in a select set of add-on </a:t>
            </a:r>
            <a:r>
              <a:rPr lang="en-NZ" dirty="0" smtClean="0"/>
              <a:t>packages.</a:t>
            </a:r>
          </a:p>
          <a:p>
            <a:r>
              <a:rPr lang="en-NZ" dirty="0" smtClean="0"/>
              <a:t>This </a:t>
            </a:r>
            <a:r>
              <a:rPr lang="en-NZ" dirty="0"/>
              <a:t>GUI would need to be written using a toolkit that spoke naturally to the operating </a:t>
            </a:r>
            <a:r>
              <a:rPr lang="en-NZ" dirty="0" smtClean="0"/>
              <a:t>system.</a:t>
            </a:r>
          </a:p>
          <a:p>
            <a:r>
              <a:rPr lang="en-NZ" dirty="0" smtClean="0"/>
              <a:t>The </a:t>
            </a:r>
            <a:r>
              <a:rPr lang="en-NZ" dirty="0" err="1"/>
              <a:t>wxWidgets</a:t>
            </a:r>
            <a:r>
              <a:rPr lang="en-NZ" dirty="0"/>
              <a:t> toolkit is an example of a toolkit that does use the standard accessibility features built into the Windows operating system without the programmer needing to do any extra </a:t>
            </a:r>
            <a:r>
              <a:rPr lang="en-NZ" dirty="0" smtClean="0"/>
              <a:t>work.</a:t>
            </a:r>
          </a:p>
          <a:p>
            <a:r>
              <a:rPr lang="en-NZ" dirty="0" smtClean="0"/>
              <a:t>Some </a:t>
            </a:r>
            <a:r>
              <a:rPr lang="en-NZ" dirty="0"/>
              <a:t>other toolkits can be used to develop accessible </a:t>
            </a:r>
            <a:r>
              <a:rPr lang="en-NZ" dirty="0" smtClean="0"/>
              <a:t>GUIs.</a:t>
            </a:r>
          </a:p>
          <a:p>
            <a:r>
              <a:rPr lang="en-NZ" dirty="0" smtClean="0"/>
              <a:t>QT </a:t>
            </a:r>
            <a:r>
              <a:rPr lang="en-NZ" dirty="0"/>
              <a:t>is used in some quite accessible applications.</a:t>
            </a:r>
          </a:p>
        </p:txBody>
      </p:sp>
    </p:spTree>
    <p:extLst>
      <p:ext uri="{BB962C8B-B14F-4D97-AF65-F5344CB8AC3E}">
        <p14:creationId xmlns:p14="http://schemas.microsoft.com/office/powerpoint/2010/main" val="2222291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AJGODFRE@NNXEMOMPCEW0Y5HA" val="48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1079</Words>
  <Application>Microsoft Office PowerPoint</Application>
  <PresentationFormat>On-screen Show (4:3)</PresentationFormat>
  <Paragraphs>101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Practical use of R by blind people</vt:lpstr>
      <vt:lpstr>R is the best</vt:lpstr>
      <vt:lpstr>Other options</vt:lpstr>
      <vt:lpstr>R keeps on giving</vt:lpstr>
      <vt:lpstr>I keep giving</vt:lpstr>
      <vt:lpstr>The BrailleR package</vt:lpstr>
      <vt:lpstr>What BrailleR needs</vt:lpstr>
      <vt:lpstr>Front ends for R</vt:lpstr>
      <vt:lpstr>Solution to Front End Problem </vt:lpstr>
      <vt:lpstr>RStudio</vt:lpstr>
      <vt:lpstr>Graphs and getting access</vt:lpstr>
      <vt:lpstr>What can a blind person do with an SVG?</vt:lpstr>
      <vt:lpstr>My plan for R and SVGs</vt:lpstr>
      <vt:lpstr>An alternative to the touchpad</vt:lpstr>
      <vt:lpstr>Contact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Patients with Ongoing Reduced Kidney Function</dc:title>
  <dc:creator>Godfrey, Jonathan</dc:creator>
  <cp:lastModifiedBy>Administrator</cp:lastModifiedBy>
  <cp:revision>36</cp:revision>
  <dcterms:created xsi:type="dcterms:W3CDTF">2006-08-16T00:00:00Z</dcterms:created>
  <dcterms:modified xsi:type="dcterms:W3CDTF">2014-06-25T01:49:09Z</dcterms:modified>
</cp:coreProperties>
</file>